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43"/>
  </p:normalViewPr>
  <p:slideViewPr>
    <p:cSldViewPr snapToGrid="0" snapToObjects="1">
      <p:cViewPr varScale="1">
        <p:scale>
          <a:sx n="216" d="100"/>
          <a:sy n="216" d="100"/>
        </p:scale>
        <p:origin x="1120"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5/13/21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pPr marL="342900" indent="-342900">
              <a:buFont typeface="Arial" panose="020B0604020202020204" pitchFamily="34" charset="0"/>
              <a:buChar char="•"/>
            </a:pPr>
            <a:r>
              <a:rPr lang="en-AU" sz="2000" b="0" dirty="0"/>
              <a:t>The positive coefficient of </a:t>
            </a:r>
            <a:r>
              <a:rPr lang="en-AU" sz="2000" b="0" i="1" dirty="0"/>
              <a:t>clearances</a:t>
            </a:r>
            <a:r>
              <a:rPr lang="en-AU" sz="2000" b="0" dirty="0"/>
              <a:t> is surprising given its defensive attribution</a:t>
            </a:r>
          </a:p>
          <a:p>
            <a:pPr marL="342900" indent="-342900">
              <a:buFont typeface="Arial" panose="020B0604020202020204" pitchFamily="34" charset="0"/>
              <a:buChar char="•"/>
            </a:pPr>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teams</a:t>
            </a:r>
          </a:p>
          <a:p>
            <a:r>
              <a:rPr lang="en-AU" sz="1500" dirty="0"/>
              <a:t>Teams should understand their potential to generate play and marks inside 50</a:t>
            </a:r>
          </a:p>
          <a:p>
            <a:r>
              <a:rPr lang="en-AU" sz="1500" dirty="0"/>
              <a:t>Teams should develop strong strategies for defending and producing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10000"/>
          </a:bodyPr>
          <a:lstStyle/>
          <a:p>
            <a:pPr marL="0" indent="0">
              <a:lnSpc>
                <a:spcPct val="120000"/>
              </a:lnSpc>
              <a:buNone/>
            </a:pPr>
            <a:r>
              <a:rPr lang="en-US" sz="2600" dirty="0"/>
              <a:t>Limitations and remediations</a:t>
            </a:r>
          </a:p>
          <a:p>
            <a:r>
              <a:rPr lang="en-AU" sz="1600" dirty="0"/>
              <a:t>Not all variables in the available dataset were explored</a:t>
            </a:r>
          </a:p>
          <a:p>
            <a:pPr lvl="1"/>
            <a:r>
              <a:rPr lang="en-AU" sz="1600" dirty="0"/>
              <a:t>Prior knowledge was used to select a subset of interest. Future research should examine all variables, potentially using Lasso to select the most informative ones</a:t>
            </a:r>
          </a:p>
          <a:p>
            <a:r>
              <a:rPr lang="en-AU" sz="1600" dirty="0"/>
              <a:t>The accuracy of the available datasets is likely very high, but there is no confirmation</a:t>
            </a:r>
          </a:p>
          <a:p>
            <a:r>
              <a:rPr lang="en-AU" sz="1600" dirty="0"/>
              <a:t>It remains unclear whether an ordinary least squares approach is optimal</a:t>
            </a:r>
          </a:p>
          <a:p>
            <a:pPr lvl="1"/>
            <a:r>
              <a:rPr lang="en-AU" sz="1600" dirty="0"/>
              <a:t>A GAM yielded superior model fit at a lower AIC despite the added complexity</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tretch>
            <a:fill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the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fixed the observed issues and actually created issues for previously acceptable assumptions</a:t>
            </a:r>
          </a:p>
          <a:p>
            <a:r>
              <a:rPr lang="en-US" sz="1500" b="0" dirty="0"/>
              <a:t>This motivated a shift to heteroscedastic-robust estimation methods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 between predictors and response variable</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endParaRPr lang="en-US" sz="1500" b="0" dirty="0">
              <a:solidFill>
                <a:schemeClr val="accent4"/>
              </a:solidFill>
            </a:endParaRPr>
          </a:p>
          <a:p>
            <a:r>
              <a:rPr lang="en-US" sz="1500" b="0" dirty="0">
                <a:solidFill>
                  <a:schemeClr val="accent1"/>
                </a:solidFill>
              </a:rPr>
              <a:t>Quadratic shape to the line in the residuals vs fitted plot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endParaRPr lang="en-US" sz="1750" b="1" baseline="30000" dirty="0"/>
          </a:p>
          <a:p>
            <a:r>
              <a:rPr lang="en-US" sz="1750" b="0" dirty="0"/>
              <a:t>Robust estimators drive </a:t>
            </a:r>
            <a:r>
              <a:rPr lang="en-US" sz="1750" b="0" i="1" dirty="0"/>
              <a:t>p</a:t>
            </a:r>
            <a:r>
              <a:rPr lang="en-US" sz="1750" b="0" dirty="0"/>
              <a:t>-values away from zero, weaken test statistics and increase SEs in their heteroscedastic correction</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3369</TotalTime>
  <Words>676</Words>
  <Application>Microsoft Macintosh PowerPoint</Application>
  <PresentationFormat>On-screen Show (16:9)</PresentationFormat>
  <Paragraphs>73</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284</cp:revision>
  <dcterms:modified xsi:type="dcterms:W3CDTF">2021-05-13T00:41:23Z</dcterms:modified>
</cp:coreProperties>
</file>